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57" autoAdjust="0"/>
  </p:normalViewPr>
  <p:slideViewPr>
    <p:cSldViewPr snapToGrid="0" snapToObjects="1">
      <p:cViewPr varScale="1">
        <p:scale>
          <a:sx n="109" d="100"/>
          <a:sy n="109" d="100"/>
        </p:scale>
        <p:origin x="63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8.png"/><Relationship Id="rId18" Type="http://schemas.openxmlformats.org/officeDocument/2006/relationships/image" Target="../media/image53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7.png"/><Relationship Id="rId17" Type="http://schemas.openxmlformats.org/officeDocument/2006/relationships/image" Target="../media/image52.png"/><Relationship Id="rId2" Type="http://schemas.openxmlformats.org/officeDocument/2006/relationships/image" Target="../media/image1.png"/><Relationship Id="rId16" Type="http://schemas.openxmlformats.org/officeDocument/2006/relationships/image" Target="../media/image51.pn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6.png"/><Relationship Id="rId5" Type="http://schemas.openxmlformats.org/officeDocument/2006/relationships/image" Target="../media/image41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19" Type="http://schemas.openxmlformats.org/officeDocument/2006/relationships/image" Target="../media/image54.png"/><Relationship Id="rId4" Type="http://schemas.openxmlformats.org/officeDocument/2006/relationships/image" Target="../media/image40.png"/><Relationship Id="rId9" Type="http://schemas.openxmlformats.org/officeDocument/2006/relationships/image" Target="../media/image8.png"/><Relationship Id="rId1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63.jpg"/><Relationship Id="rId4" Type="http://schemas.openxmlformats.org/officeDocument/2006/relationships/image" Target="../media/image57.png"/><Relationship Id="rId9" Type="http://schemas.openxmlformats.org/officeDocument/2006/relationships/image" Target="../media/image6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72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5701" y="2084040"/>
            <a:ext cx="3340596" cy="4000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57489" y="2693640"/>
            <a:ext cx="8677021" cy="1524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sz="4800" b="0" i="0" u="none" dirty="0" err="1">
                <a:solidFill>
                  <a:srgbClr val="0F172A"/>
                </a:solidFill>
                <a:latin typeface="Noto Sans TC Black"/>
              </a:rPr>
              <a:t>小一新生智慧啟航</a:t>
            </a:r>
            <a:r>
              <a:rPr dirty="0"/>
              <a:t>
</a:t>
            </a:r>
            <a:r>
              <a:rPr sz="4800" b="0" i="0" u="none" dirty="0" err="1">
                <a:solidFill>
                  <a:srgbClr val="0284C7"/>
                </a:solidFill>
                <a:latin typeface="Noto Sans TC Black"/>
              </a:rPr>
              <a:t>資訊素養・e指通・數位學生證</a:t>
            </a:r>
            <a:endParaRPr sz="4800" b="0" i="0" u="none" dirty="0">
              <a:solidFill>
                <a:srgbClr val="0284C7"/>
              </a:solidFill>
              <a:latin typeface="Noto Sans TC Black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64084" y="4408140"/>
            <a:ext cx="8263830" cy="36567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sz="1800" b="0" i="0" u="none">
                <a:solidFill>
                  <a:srgbClr val="475569"/>
                </a:solidFill>
                <a:latin typeface="Noto Sans TC Medium"/>
              </a:rPr>
              <a:t>健康自律數位習慣 ｜ 彰化校園e指通 ｜ 數位學生證 5 大功能一次掌握</a:t>
            </a:r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5251" y="2188815"/>
            <a:ext cx="150316" cy="180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7866" y="2231231"/>
            <a:ext cx="2036266" cy="4476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75710" y="2869406"/>
            <a:ext cx="4640580" cy="7429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4350" b="0" i="0" u="none">
                <a:solidFill>
                  <a:srgbClr val="0F4C81"/>
                </a:solidFill>
                <a:latin typeface="Noto Sans TC Black"/>
              </a:rPr>
              <a:t>彰化縣數位學生證</a:t>
            </a:r>
          </a:p>
        </p:txBody>
      </p:sp>
      <p:sp>
        <p:nvSpPr>
          <p:cNvPr id="5" name="Rectangle 4"/>
          <p:cNvSpPr/>
          <p:nvPr/>
        </p:nvSpPr>
        <p:spPr>
          <a:xfrm>
            <a:off x="5667375" y="3955256"/>
            <a:ext cx="857250" cy="47625"/>
          </a:xfrm>
          <a:prstGeom prst="rect">
            <a:avLst/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2867917" y="4212431"/>
            <a:ext cx="6456015" cy="357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2812"/>
              </a:lnSpc>
            </a:pPr>
            <a:r>
              <a:rPr sz="1875" b="0" i="0" u="none">
                <a:solidFill>
                  <a:srgbClr val="475569"/>
                </a:solidFill>
                <a:latin typeface="Noto Sans TC Medium"/>
              </a:rPr>
              <a:t>全縣統一配發・整合 5 大核心功能・守護安全與便捷校園生活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602408"/>
            <a:ext cx="2118270" cy="2348507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5020" y="2602408"/>
            <a:ext cx="2118419" cy="2348507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6790" y="2602408"/>
            <a:ext cx="2118270" cy="2348507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8410" y="2602408"/>
            <a:ext cx="2118419" cy="2348507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40180" y="2602408"/>
            <a:ext cx="2118270" cy="2348507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4375" y="2821483"/>
            <a:ext cx="503336" cy="209550"/>
          </a:xfrm>
          <a:prstGeom prst="rect">
            <a:avLst/>
          </a:prstGeom>
        </p:spPr>
      </p:pic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4375" y="3107233"/>
            <a:ext cx="495300" cy="495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4375" y="3735883"/>
            <a:ext cx="1200150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0F172A"/>
                </a:solidFill>
                <a:latin typeface="Noto Sans TC ExtraBold"/>
              </a:rPr>
              <a:t>到／離校刷卡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4375" y="4069258"/>
            <a:ext cx="1756320" cy="66258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39"/>
              </a:lnSpc>
            </a:pPr>
            <a:r>
              <a:rPr sz="1200" b="0" i="0" u="none">
                <a:solidFill>
                  <a:srgbClr val="475569"/>
                </a:solidFill>
                <a:latin typeface="Noto Sans TC"/>
              </a:rPr>
              <a:t>校門感應刷卡，出入校時間即時推播至 e指通 APP。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65995" y="2821483"/>
            <a:ext cx="503336" cy="209550"/>
          </a:xfrm>
          <a:prstGeom prst="rect">
            <a:avLst/>
          </a:prstGeom>
        </p:spPr>
      </p:pic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65995" y="3107233"/>
            <a:ext cx="495300" cy="4953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965995" y="3735883"/>
            <a:ext cx="1000125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0F172A"/>
                </a:solidFill>
                <a:latin typeface="Noto Sans TC ExtraBold"/>
              </a:rPr>
              <a:t>自助借還書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65995" y="4069258"/>
            <a:ext cx="1756469" cy="4417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39"/>
              </a:lnSpc>
            </a:pPr>
            <a:r>
              <a:rPr sz="1200" b="0" i="0" u="none">
                <a:solidFill>
                  <a:srgbClr val="475569"/>
                </a:solidFill>
                <a:latin typeface="Noto Sans TC"/>
              </a:rPr>
              <a:t>學校圖書館感應借書，輕鬆培養自主閱讀好習慣。</a:t>
            </a:r>
          </a:p>
        </p:txBody>
      </p:sp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17765" y="2821483"/>
            <a:ext cx="503336" cy="209550"/>
          </a:xfrm>
          <a:prstGeom prst="rect">
            <a:avLst/>
          </a:prstGeom>
        </p:spPr>
      </p:pic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17765" y="3107233"/>
            <a:ext cx="495300" cy="4953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217765" y="3735883"/>
            <a:ext cx="1000125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0F172A"/>
                </a:solidFill>
                <a:latin typeface="Noto Sans TC ExtraBold"/>
              </a:rPr>
              <a:t>小額一卡通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17765" y="4069258"/>
            <a:ext cx="1756320" cy="66258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39"/>
              </a:lnSpc>
            </a:pPr>
            <a:r>
              <a:rPr sz="1200" b="0" i="0" u="none">
                <a:solidFill>
                  <a:srgbClr val="475569"/>
                </a:solidFill>
                <a:latin typeface="Noto Sans TC"/>
              </a:rPr>
              <a:t>內建一卡通電子票證，支援超商及特約商店小額支付。</a:t>
            </a:r>
          </a:p>
        </p:txBody>
      </p:sp>
      <p:pic>
        <p:nvPicPr>
          <p:cNvPr id="20" name="Picture 19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69385" y="2821483"/>
            <a:ext cx="503336" cy="209550"/>
          </a:xfrm>
          <a:prstGeom prst="rect">
            <a:avLst/>
          </a:prstGeom>
        </p:spPr>
      </p:pic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69385" y="3107233"/>
            <a:ext cx="495300" cy="4953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469385" y="3735883"/>
            <a:ext cx="1000125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0F172A"/>
                </a:solidFill>
                <a:latin typeface="Noto Sans TC ExtraBold"/>
              </a:rPr>
              <a:t>公共自行車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469385" y="4069258"/>
            <a:ext cx="1756469" cy="66258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39"/>
              </a:lnSpc>
            </a:pPr>
            <a:r>
              <a:rPr sz="1200" b="0" i="0" u="none">
                <a:solidFill>
                  <a:srgbClr val="475569"/>
                </a:solidFill>
                <a:latin typeface="Noto Sans TC"/>
              </a:rPr>
              <a:t>租借 MOOVO 共享單車，搭乘公車等大眾運輸享優惠。</a:t>
            </a:r>
          </a:p>
        </p:txBody>
      </p:sp>
      <p:pic>
        <p:nvPicPr>
          <p:cNvPr id="24" name="Picture 23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721155" y="2821483"/>
            <a:ext cx="503336" cy="209550"/>
          </a:xfrm>
          <a:prstGeom prst="rect">
            <a:avLst/>
          </a:prstGeom>
        </p:spPr>
      </p:pic>
      <p:pic>
        <p:nvPicPr>
          <p:cNvPr id="25" name="Picture 24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21155" y="3107233"/>
            <a:ext cx="495300" cy="49530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9721155" y="3735883"/>
            <a:ext cx="1200150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0F172A"/>
                </a:solidFill>
                <a:latin typeface="Noto Sans TC ExtraBold"/>
              </a:rPr>
              <a:t>數位幸福餐券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721155" y="4069258"/>
            <a:ext cx="1756320" cy="66258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39"/>
              </a:lnSpc>
            </a:pPr>
            <a:r>
              <a:rPr sz="1200" b="0" i="0" u="none">
                <a:solidFill>
                  <a:srgbClr val="475569"/>
                </a:solidFill>
                <a:latin typeface="Noto Sans TC"/>
              </a:rPr>
              <a:t>符合補助資格學童，寒暑假至指定超商安心感應兌餐。</a:t>
            </a:r>
          </a:p>
        </p:txBody>
      </p:sp>
      <p:pic>
        <p:nvPicPr>
          <p:cNvPr id="28" name="Picture 27" descr="image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73025" y="3240583"/>
            <a:ext cx="177849" cy="228600"/>
          </a:xfrm>
          <a:prstGeom prst="rect">
            <a:avLst/>
          </a:prstGeom>
        </p:spPr>
      </p:pic>
      <p:pic>
        <p:nvPicPr>
          <p:cNvPr id="29" name="Picture 28" descr="image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124646" y="3240583"/>
            <a:ext cx="177849" cy="228600"/>
          </a:xfrm>
          <a:prstGeom prst="rect">
            <a:avLst/>
          </a:prstGeom>
        </p:spPr>
      </p:pic>
      <p:pic>
        <p:nvPicPr>
          <p:cNvPr id="30" name="Picture 29" descr="imag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76416" y="3240583"/>
            <a:ext cx="177849" cy="228600"/>
          </a:xfrm>
          <a:prstGeom prst="rect">
            <a:avLst/>
          </a:prstGeom>
        </p:spPr>
      </p:pic>
      <p:pic>
        <p:nvPicPr>
          <p:cNvPr id="31" name="Picture 30" descr="image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28036" y="3240583"/>
            <a:ext cx="177849" cy="228600"/>
          </a:xfrm>
          <a:prstGeom prst="rect">
            <a:avLst/>
          </a:prstGeom>
        </p:spPr>
      </p:pic>
      <p:pic>
        <p:nvPicPr>
          <p:cNvPr id="32" name="Picture 31" descr="image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879806" y="3240583"/>
            <a:ext cx="177849" cy="22860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533400" y="419100"/>
            <a:ext cx="11658600" cy="485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0" i="0" u="none">
                <a:solidFill>
                  <a:srgbClr val="0F4C81"/>
                </a:solidFill>
                <a:latin typeface="Noto Sans TC ExtraBold"/>
              </a:rPr>
              <a:t>彰化縣數位學生證 5 大核心功能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33400" y="904875"/>
            <a:ext cx="76200" cy="323850"/>
          </a:xfrm>
          <a:prstGeom prst="roundRect">
            <a:avLst>
              <a:gd name="adj" fmla="val 5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449" y="846436"/>
            <a:ext cx="5338337" cy="277153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5149" y="3852863"/>
            <a:ext cx="5320637" cy="2734008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533400" y="1729978"/>
            <a:ext cx="5391150" cy="889992"/>
          </a:xfrm>
          <a:prstGeom prst="roundRect">
            <a:avLst>
              <a:gd name="adj" fmla="val 14983"/>
            </a:avLst>
          </a:prstGeom>
          <a:solidFill>
            <a:srgbClr val="F8FAFC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723900" y="1882378"/>
            <a:ext cx="5010150" cy="5851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75"/>
              </a:lnSpc>
            </a:pPr>
            <a:r>
              <a:rPr sz="1500" b="1" i="0" u="none">
                <a:solidFill>
                  <a:srgbClr val="0F4C81"/>
                </a:solidFill>
                <a:latin typeface="Noto Sans TC"/>
              </a:rPr>
              <a:t>正面設計：</a:t>
            </a:r>
            <a:r>
              <a:rPr sz="1500" b="0" i="0" u="none">
                <a:solidFill>
                  <a:srgbClr val="334155"/>
                </a:solidFill>
                <a:latin typeface="Noto Sans TC"/>
              </a:rPr>
              <a:t>「美好彰化・希望城市」主題意象，象徵多元學習與智慧校園。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33400" y="2753320"/>
            <a:ext cx="5391150" cy="889992"/>
          </a:xfrm>
          <a:prstGeom prst="roundRect">
            <a:avLst>
              <a:gd name="adj" fmla="val 14983"/>
            </a:avLst>
          </a:prstGeom>
          <a:solidFill>
            <a:srgbClr val="F8FAFC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723900" y="2905720"/>
            <a:ext cx="5010150" cy="5851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75"/>
              </a:lnSpc>
            </a:pPr>
            <a:r>
              <a:rPr sz="1500" b="1" i="0" u="none">
                <a:solidFill>
                  <a:srgbClr val="0F4C81"/>
                </a:solidFill>
                <a:latin typeface="Noto Sans TC"/>
              </a:rPr>
              <a:t>背面功能：</a:t>
            </a:r>
            <a:r>
              <a:rPr sz="1500" b="0" i="0" u="none">
                <a:solidFill>
                  <a:srgbClr val="334155"/>
                </a:solidFill>
                <a:latin typeface="Noto Sans TC"/>
              </a:rPr>
              <a:t>整合一卡通電子票證、彰化校園e指通綁定 QR Code 及學生識別資訊。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33400" y="3776662"/>
            <a:ext cx="5391150" cy="889992"/>
          </a:xfrm>
          <a:prstGeom prst="roundRect">
            <a:avLst>
              <a:gd name="adj" fmla="val 14983"/>
            </a:avLst>
          </a:prstGeom>
          <a:solidFill>
            <a:srgbClr val="F8FAFC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723900" y="3929062"/>
            <a:ext cx="5010150" cy="5851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75"/>
              </a:lnSpc>
            </a:pPr>
            <a:r>
              <a:rPr sz="1500" b="1" i="0" u="none">
                <a:solidFill>
                  <a:srgbClr val="0F4C81"/>
                </a:solidFill>
                <a:latin typeface="Noto Sans TC"/>
              </a:rPr>
              <a:t>多功一體：</a:t>
            </a:r>
            <a:r>
              <a:rPr sz="1500" b="0" i="0" u="none">
                <a:solidFill>
                  <a:srgbClr val="334155"/>
                </a:solidFill>
                <a:latin typeface="Noto Sans TC"/>
              </a:rPr>
              <a:t>一張卡片兼具到離校簽到、圖書借閱、交通搭乘與生活小額支付。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33400" y="4800004"/>
            <a:ext cx="5391150" cy="889992"/>
          </a:xfrm>
          <a:prstGeom prst="roundRect">
            <a:avLst>
              <a:gd name="adj" fmla="val 14983"/>
            </a:avLst>
          </a:prstGeom>
          <a:solidFill>
            <a:srgbClr val="F8FAFC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723900" y="4952404"/>
            <a:ext cx="5010150" cy="5851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75"/>
              </a:lnSpc>
            </a:pPr>
            <a:r>
              <a:rPr sz="1500" b="1" i="0" u="none">
                <a:solidFill>
                  <a:srgbClr val="0F4C81"/>
                </a:solidFill>
                <a:latin typeface="Noto Sans TC"/>
              </a:rPr>
              <a:t>安心上學：</a:t>
            </a:r>
            <a:r>
              <a:rPr sz="1500" b="0" i="0" u="none">
                <a:solidFill>
                  <a:srgbClr val="334155"/>
                </a:solidFill>
                <a:latin typeface="Noto Sans TC"/>
              </a:rPr>
              <a:t>若偶有忘帶卡片，不影響入校作息與受教權益。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33400" y="2610445"/>
            <a:ext cx="539115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533400" y="3633787"/>
            <a:ext cx="539115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533400" y="4657129"/>
            <a:ext cx="539115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533400" y="5680471"/>
            <a:ext cx="539115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7690666" y="1844277"/>
            <a:ext cx="4202608" cy="2286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0" i="0" u="none" dirty="0" err="1">
                <a:solidFill>
                  <a:srgbClr val="64748B"/>
                </a:solidFill>
                <a:latin typeface="Noto Sans TC SemiBold"/>
              </a:rPr>
              <a:t>美好彰化・希望城市主題</a:t>
            </a:r>
            <a:endParaRPr sz="1200" b="0" i="0" u="none" dirty="0">
              <a:solidFill>
                <a:srgbClr val="64748B"/>
              </a:solidFill>
              <a:latin typeface="Noto Sans TC SemiBold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90126" y="5078580"/>
            <a:ext cx="4202608" cy="2286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0" i="0" u="none" dirty="0" err="1">
                <a:solidFill>
                  <a:srgbClr val="64748B"/>
                </a:solidFill>
                <a:latin typeface="Noto Sans TC SemiBold"/>
              </a:rPr>
              <a:t>一卡通與</a:t>
            </a:r>
            <a:r>
              <a:rPr sz="1200" b="0" i="0" u="none" dirty="0">
                <a:solidFill>
                  <a:srgbClr val="64748B"/>
                </a:solidFill>
                <a:latin typeface="Noto Sans TC SemiBold"/>
              </a:rPr>
              <a:t> </a:t>
            </a:r>
            <a:r>
              <a:rPr sz="1200" b="0" i="0" u="none" dirty="0" err="1">
                <a:solidFill>
                  <a:srgbClr val="64748B"/>
                </a:solidFill>
                <a:latin typeface="Noto Sans TC SemiBold"/>
              </a:rPr>
              <a:t>e指通</a:t>
            </a:r>
            <a:r>
              <a:rPr sz="1200" b="0" i="0" u="none" dirty="0">
                <a:solidFill>
                  <a:srgbClr val="64748B"/>
                </a:solidFill>
                <a:latin typeface="Noto Sans TC SemiBold"/>
              </a:rPr>
              <a:t> QR Code</a:t>
            </a:r>
          </a:p>
        </p:txBody>
      </p:sp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037" y="1894741"/>
            <a:ext cx="864691" cy="228600"/>
          </a:xfrm>
          <a:prstGeom prst="rect">
            <a:avLst/>
          </a:prstGeom>
        </p:spPr>
      </p:pic>
      <p:pic>
        <p:nvPicPr>
          <p:cNvPr id="23" name="Picture 22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7959" y="5105849"/>
            <a:ext cx="864691" cy="228600"/>
          </a:xfrm>
          <a:prstGeom prst="rect">
            <a:avLst/>
          </a:prstGeom>
        </p:spPr>
      </p:pic>
      <p:pic>
        <p:nvPicPr>
          <p:cNvPr id="25" name="Picture 24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4625" y="1938337"/>
            <a:ext cx="103733" cy="133350"/>
          </a:xfrm>
          <a:prstGeom prst="rect">
            <a:avLst/>
          </a:prstGeom>
        </p:spPr>
      </p:pic>
      <p:pic>
        <p:nvPicPr>
          <p:cNvPr id="26" name="Picture 25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16564" y="5153474"/>
            <a:ext cx="103733" cy="13335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533400" y="419100"/>
            <a:ext cx="11658600" cy="485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0" i="0" u="none">
                <a:solidFill>
                  <a:srgbClr val="0F4C81"/>
                </a:solidFill>
                <a:latin typeface="Noto Sans TC ExtraBold"/>
              </a:rPr>
              <a:t>數位學生證 實體卡樣與正反面說明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33400" y="904875"/>
            <a:ext cx="76200" cy="323850"/>
          </a:xfrm>
          <a:prstGeom prst="roundRect">
            <a:avLst>
              <a:gd name="adj" fmla="val 5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0" name="圖片 2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83"/>
          <a:stretch/>
        </p:blipFill>
        <p:spPr>
          <a:xfrm>
            <a:off x="7539027" y="4168410"/>
            <a:ext cx="3529638" cy="2236828"/>
          </a:xfrm>
          <a:prstGeom prst="rect">
            <a:avLst/>
          </a:prstGeom>
        </p:spPr>
      </p:pic>
      <p:pic>
        <p:nvPicPr>
          <p:cNvPr id="31" name="圖片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723" y="1147904"/>
            <a:ext cx="3573111" cy="224285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33400" y="2316360"/>
          <a:ext cx="11106149" cy="29206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6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97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19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4120">
                <a:tc>
                  <a:txBody>
                    <a:bodyPr/>
                    <a:lstStyle/>
                    <a:p>
                      <a:pPr algn="l"/>
                      <a:r>
                        <a:rPr sz="1575" b="0" i="0" u="none">
                          <a:solidFill>
                            <a:srgbClr val="0F4C81"/>
                          </a:solidFill>
                          <a:latin typeface="Noto Sans TC ExtraBold"/>
                        </a:rPr>
                        <a:t>情境類別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575" b="0" i="0" u="none">
                          <a:solidFill>
                            <a:srgbClr val="0F4C81"/>
                          </a:solidFill>
                          <a:latin typeface="Noto Sans TC ExtraBold"/>
                        </a:rPr>
                        <a:t>家長處理方式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575" b="0" i="0" u="none">
                          <a:solidFill>
                            <a:srgbClr val="0F4C81"/>
                          </a:solidFill>
                          <a:latin typeface="Noto Sans TC ExtraBold"/>
                        </a:rPr>
                        <a:t>重點備註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1F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120">
                <a:tc>
                  <a:txBody>
                    <a:bodyPr/>
                    <a:lstStyle/>
                    <a:p>
                      <a:pPr algn="l"/>
                      <a:r>
                        <a:rPr sz="1425" b="1" i="0" u="none">
                          <a:solidFill>
                            <a:srgbClr val="334155"/>
                          </a:solidFill>
                          <a:latin typeface="Noto Sans TC"/>
                        </a:rPr>
                        <a:t>日常收納保管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0" i="0" u="none">
                          <a:solidFill>
                            <a:srgbClr val="334155"/>
                          </a:solidFill>
                          <a:latin typeface="Noto Sans TC"/>
                        </a:rPr>
                        <a:t>使用伸縮卡套掛於書包，避免受潮、折損或強磁。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0" i="0" u="none">
                          <a:solidFill>
                            <a:srgbClr val="334155"/>
                          </a:solidFill>
                          <a:latin typeface="Noto Sans TC"/>
                        </a:rPr>
                        <a:t>請勿在晶片感應區刮劃塗鴉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120">
                <a:tc>
                  <a:txBody>
                    <a:bodyPr/>
                    <a:lstStyle/>
                    <a:p>
                      <a:pPr algn="l"/>
                      <a:r>
                        <a:rPr sz="1425" b="1" i="0" u="none">
                          <a:solidFill>
                            <a:srgbClr val="334155"/>
                          </a:solidFill>
                          <a:latin typeface="Noto Sans TC"/>
                        </a:rPr>
                        <a:t>卡片不幸遺失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0" i="0" u="none">
                          <a:solidFill>
                            <a:srgbClr val="334155"/>
                          </a:solidFill>
                          <a:latin typeface="Noto Sans TC"/>
                        </a:rPr>
                        <a:t>至「彰化縣學生卡線上停卡系統」進行掛失止付。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0" i="0" u="none">
                          <a:solidFill>
                            <a:srgbClr val="334155"/>
                          </a:solidFill>
                          <a:latin typeface="Noto Sans TC"/>
                        </a:rPr>
                        <a:t>儲值餘額可一併申請退費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4120">
                <a:tc>
                  <a:txBody>
                    <a:bodyPr/>
                    <a:lstStyle/>
                    <a:p>
                      <a:pPr algn="l"/>
                      <a:r>
                        <a:rPr sz="1425" b="1" i="0" u="none">
                          <a:solidFill>
                            <a:srgbClr val="334155"/>
                          </a:solidFill>
                          <a:latin typeface="Noto Sans TC"/>
                        </a:rPr>
                        <a:t>線上申請補發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0" i="0" u="none">
                          <a:solidFill>
                            <a:srgbClr val="334155"/>
                          </a:solidFill>
                          <a:latin typeface="Noto Sans TC"/>
                        </a:rPr>
                        <a:t>系統列印繳費單至超商繳費，新卡直接宅配到府。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0" i="0" u="none">
                          <a:solidFill>
                            <a:srgbClr val="334155"/>
                          </a:solidFill>
                          <a:latin typeface="Noto Sans TC"/>
                        </a:rPr>
                        <a:t>首次辦卡免費，補辦需自付工本費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4123">
                <a:tc>
                  <a:txBody>
                    <a:bodyPr/>
                    <a:lstStyle/>
                    <a:p>
                      <a:pPr algn="l"/>
                      <a:r>
                        <a:rPr sz="1425" b="1" i="0" u="none">
                          <a:solidFill>
                            <a:srgbClr val="334155"/>
                          </a:solidFill>
                          <a:latin typeface="Noto Sans TC"/>
                        </a:rPr>
                        <a:t>轉學生申辦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0" i="0" u="none">
                          <a:solidFill>
                            <a:srgbClr val="334155"/>
                          </a:solidFill>
                          <a:latin typeface="Noto Sans TC"/>
                        </a:rPr>
                        <a:t>轉入後可依學校指引至系統線上申辦專用學生證。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0" i="0" u="none">
                          <a:solidFill>
                            <a:srgbClr val="334155"/>
                          </a:solidFill>
                          <a:latin typeface="Noto Sans TC"/>
                        </a:rPr>
                        <a:t>非強制辦理，未辦仍可正常上課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542925" y="2920603"/>
            <a:ext cx="27765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319462" y="2920603"/>
            <a:ext cx="499764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8317110" y="2920603"/>
            <a:ext cx="333196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542925" y="3497312"/>
            <a:ext cx="27765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319462" y="3497312"/>
            <a:ext cx="499764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8317110" y="3497312"/>
            <a:ext cx="333196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542925" y="4074021"/>
            <a:ext cx="27765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3319462" y="4074021"/>
            <a:ext cx="499764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317110" y="4074021"/>
            <a:ext cx="333196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542925" y="4650730"/>
            <a:ext cx="27765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3319462" y="4650730"/>
            <a:ext cx="499764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8317110" y="4650730"/>
            <a:ext cx="333196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533400" y="419100"/>
            <a:ext cx="11658600" cy="485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0" i="0" u="none">
                <a:solidFill>
                  <a:srgbClr val="0F4C81"/>
                </a:solidFill>
                <a:latin typeface="Noto Sans TC ExtraBold"/>
              </a:rPr>
              <a:t>數位學生證 保管與掛失補發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33400" y="904875"/>
            <a:ext cx="76200" cy="323850"/>
          </a:xfrm>
          <a:prstGeom prst="roundRect">
            <a:avLst>
              <a:gd name="adj" fmla="val 5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695575"/>
            <a:ext cx="4449960" cy="21621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64360" y="2776537"/>
            <a:ext cx="6608951" cy="3619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100" b="0" i="0" u="none">
                <a:solidFill>
                  <a:srgbClr val="0F4C81"/>
                </a:solidFill>
                <a:latin typeface="Noto Sans TC ExtraBold"/>
              </a:rPr>
              <a:t>科技賦能・安心守護・快樂學習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4360" y="3290887"/>
            <a:ext cx="6294239" cy="3000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362"/>
              </a:lnSpc>
            </a:pPr>
            <a:r>
              <a:rPr sz="1575" b="1" i="0" u="none">
                <a:solidFill>
                  <a:srgbClr val="334155"/>
                </a:solidFill>
                <a:latin typeface="Noto Sans TC"/>
              </a:rPr>
              <a:t>資訊素養奠基：</a:t>
            </a:r>
            <a:r>
              <a:rPr sz="1575" b="0" i="0" u="none">
                <a:solidFill>
                  <a:srgbClr val="334155"/>
                </a:solidFill>
                <a:latin typeface="Noto Sans TC"/>
              </a:rPr>
              <a:t>從小建立自律健康習慣與網路安全觀念。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64360" y="3686175"/>
            <a:ext cx="6294239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362"/>
              </a:lnSpc>
            </a:pPr>
            <a:r>
              <a:rPr sz="1575" b="1" i="0" u="none">
                <a:solidFill>
                  <a:srgbClr val="334155"/>
                </a:solidFill>
                <a:latin typeface="Noto Sans TC"/>
              </a:rPr>
              <a:t>智慧校園串聯：</a:t>
            </a:r>
            <a:r>
              <a:rPr sz="1575" b="0" i="0" u="none">
                <a:solidFill>
                  <a:srgbClr val="334155"/>
                </a:solidFill>
                <a:latin typeface="Noto Sans TC"/>
              </a:rPr>
              <a:t>e指通 5 大功能（出缺席、成績、圖書館、請假、聯絡簿）一手掌握。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64360" y="4381500"/>
            <a:ext cx="6294239" cy="3000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362"/>
              </a:lnSpc>
            </a:pPr>
            <a:r>
              <a:rPr sz="1575" b="1" i="0" u="none">
                <a:solidFill>
                  <a:srgbClr val="334155"/>
                </a:solidFill>
                <a:latin typeface="Noto Sans TC"/>
              </a:rPr>
              <a:t>一卡通行便利：</a:t>
            </a:r>
            <a:r>
              <a:rPr sz="1575" b="0" i="0" u="none">
                <a:solidFill>
                  <a:srgbClr val="334155"/>
                </a:solidFill>
                <a:latin typeface="Noto Sans TC"/>
              </a:rPr>
              <a:t>到離校刷卡、借書、一卡通、單車與幸福餐券。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3114675"/>
            <a:ext cx="399276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sz="7200" b="0" i="0" u="none">
                <a:solidFill>
                  <a:srgbClr val="FFFFFF"/>
                </a:solidFill>
                <a:latin typeface="Plus Jakarta Sans ExtraBold"/>
              </a:rPr>
              <a:t>100%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4143375"/>
            <a:ext cx="3992760" cy="2952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725" b="0" i="0" u="none">
                <a:solidFill>
                  <a:srgbClr val="E0F2FE"/>
                </a:solidFill>
                <a:latin typeface="Noto Sans TC ExtraBold"/>
              </a:rPr>
              <a:t>全縣公立國中小全面導入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419100"/>
            <a:ext cx="11658600" cy="485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0" i="0" u="none">
                <a:solidFill>
                  <a:srgbClr val="0F4C81"/>
                </a:solidFill>
                <a:latin typeface="Noto Sans TC ExtraBold"/>
              </a:rPr>
              <a:t>智慧守護 親師同心伴成長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33400" y="904875"/>
            <a:ext cx="76200" cy="323850"/>
          </a:xfrm>
          <a:prstGeom prst="roundRect">
            <a:avLst>
              <a:gd name="adj" fmla="val 5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9868" y="4376737"/>
            <a:ext cx="1972865" cy="504825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1334" y="4376737"/>
            <a:ext cx="2078831" cy="504825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8765" y="4376737"/>
            <a:ext cx="2163365" cy="504825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19054" y="1976437"/>
            <a:ext cx="2553890" cy="4476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70484" y="2652712"/>
            <a:ext cx="8251031" cy="8096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6375"/>
              </a:lnSpc>
            </a:pPr>
            <a:r>
              <a:rPr sz="5100" b="0" i="0" u="none">
                <a:solidFill>
                  <a:srgbClr val="0F172A"/>
                </a:solidFill>
                <a:latin typeface="Noto Sans TC Black"/>
              </a:rPr>
              <a:t>感謝各位家長的</a:t>
            </a:r>
            <a:r>
              <a:rPr sz="5100" b="0" i="0" u="none">
                <a:solidFill>
                  <a:srgbClr val="0284C7"/>
                </a:solidFill>
                <a:latin typeface="Noto Sans TC Black"/>
              </a:rPr>
              <a:t>聆聽與支持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66937" y="3652837"/>
            <a:ext cx="7858125" cy="381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sz="1875" b="0" i="0" u="none">
                <a:solidFill>
                  <a:srgbClr val="475569"/>
                </a:solidFill>
                <a:latin typeface="Noto Sans TC Medium"/>
              </a:rPr>
              <a:t>讓我們用愛與智慧科技，共同為孩子打造安全、自主、快樂的小一新起點！</a:t>
            </a:r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5754" y="2100262"/>
            <a:ext cx="157757" cy="190500"/>
          </a:xfrm>
          <a:prstGeom prst="rect">
            <a:avLst/>
          </a:prstGeom>
        </p:spPr>
      </p:pic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36093" y="4524375"/>
            <a:ext cx="163115" cy="209550"/>
          </a:xfrm>
          <a:prstGeom prst="rect">
            <a:avLst/>
          </a:prstGeom>
        </p:spPr>
      </p:pic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37559" y="4524375"/>
            <a:ext cx="163115" cy="209550"/>
          </a:xfrm>
          <a:prstGeom prst="rect">
            <a:avLst/>
          </a:prstGeom>
        </p:spPr>
      </p:pic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44990" y="4524375"/>
            <a:ext cx="163115" cy="209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7866" y="2231231"/>
            <a:ext cx="2036266" cy="4476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05601" y="2869406"/>
            <a:ext cx="6380797" cy="7429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4350" b="0" i="0" u="none">
                <a:solidFill>
                  <a:srgbClr val="0F4C81"/>
                </a:solidFill>
                <a:latin typeface="Noto Sans TC Black"/>
              </a:rPr>
              <a:t>小一數位素養與健康習慣</a:t>
            </a:r>
          </a:p>
        </p:txBody>
      </p:sp>
      <p:sp>
        <p:nvSpPr>
          <p:cNvPr id="5" name="Rectangle 4"/>
          <p:cNvSpPr/>
          <p:nvPr/>
        </p:nvSpPr>
        <p:spPr>
          <a:xfrm>
            <a:off x="5667375" y="3955256"/>
            <a:ext cx="857250" cy="47625"/>
          </a:xfrm>
          <a:prstGeom prst="rect">
            <a:avLst/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3119437" y="4212431"/>
            <a:ext cx="5953125" cy="357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2812"/>
              </a:lnSpc>
            </a:pPr>
            <a:r>
              <a:rPr sz="1875" b="0" i="0" u="none">
                <a:solidFill>
                  <a:srgbClr val="475569"/>
                </a:solidFill>
                <a:latin typeface="Noto Sans TC Medium"/>
              </a:rPr>
              <a:t>自律用眼、辨識風險，從小建立安全健康的數位生活觀念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450" y="1919287"/>
            <a:ext cx="4953000" cy="371475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533400" y="2282428"/>
            <a:ext cx="5391150" cy="613767"/>
          </a:xfrm>
          <a:prstGeom prst="roundRect">
            <a:avLst>
              <a:gd name="adj" fmla="val 21726"/>
            </a:avLst>
          </a:prstGeom>
          <a:solidFill>
            <a:srgbClr val="F8FAFC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23900" y="2434828"/>
            <a:ext cx="5010150" cy="30896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75"/>
              </a:lnSpc>
            </a:pPr>
            <a:r>
              <a:rPr sz="1500" b="1" i="0" u="none">
                <a:solidFill>
                  <a:srgbClr val="0F4C81"/>
                </a:solidFill>
                <a:latin typeface="Noto Sans TC"/>
              </a:rPr>
              <a:t>落實 3010：</a:t>
            </a:r>
            <a:r>
              <a:rPr sz="1500" b="0" i="0" u="none">
                <a:solidFill>
                  <a:srgbClr val="334155"/>
                </a:solidFill>
                <a:latin typeface="Noto Sans TC"/>
              </a:rPr>
              <a:t>用眼 30 分鐘，休息 10 分鐘。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33400" y="3029545"/>
            <a:ext cx="5391150" cy="613767"/>
          </a:xfrm>
          <a:prstGeom prst="roundRect">
            <a:avLst>
              <a:gd name="adj" fmla="val 21726"/>
            </a:avLst>
          </a:prstGeom>
          <a:solidFill>
            <a:srgbClr val="F8FAFC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23900" y="3181945"/>
            <a:ext cx="5010150" cy="30896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75"/>
              </a:lnSpc>
            </a:pPr>
            <a:r>
              <a:rPr sz="1500" b="1" i="0" u="none">
                <a:solidFill>
                  <a:srgbClr val="0F4C81"/>
                </a:solidFill>
                <a:latin typeface="Noto Sans TC"/>
              </a:rPr>
              <a:t>保持距離：</a:t>
            </a:r>
            <a:r>
              <a:rPr sz="1500" b="0" i="0" u="none">
                <a:solidFill>
                  <a:srgbClr val="334155"/>
                </a:solidFill>
                <a:latin typeface="Noto Sans TC"/>
              </a:rPr>
              <a:t>螢幕距離保持 35–45 公分。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33400" y="3776662"/>
            <a:ext cx="5391150" cy="613767"/>
          </a:xfrm>
          <a:prstGeom prst="roundRect">
            <a:avLst>
              <a:gd name="adj" fmla="val 21726"/>
            </a:avLst>
          </a:prstGeom>
          <a:solidFill>
            <a:srgbClr val="F8FAFC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23900" y="3929062"/>
            <a:ext cx="5010150" cy="30896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75"/>
              </a:lnSpc>
            </a:pPr>
            <a:r>
              <a:rPr sz="1500" b="1" i="0" u="none">
                <a:solidFill>
                  <a:srgbClr val="0F4C81"/>
                </a:solidFill>
                <a:latin typeface="Noto Sans TC"/>
              </a:rPr>
              <a:t>戶外活動：</a:t>
            </a:r>
            <a:r>
              <a:rPr sz="1500" b="0" i="0" u="none">
                <a:solidFill>
                  <a:srgbClr val="334155"/>
                </a:solidFill>
                <a:latin typeface="Noto Sans TC"/>
              </a:rPr>
              <a:t>每日戶外活動滿 120 分鐘。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33400" y="4523779"/>
            <a:ext cx="5391150" cy="613767"/>
          </a:xfrm>
          <a:prstGeom prst="roundRect">
            <a:avLst>
              <a:gd name="adj" fmla="val 21726"/>
            </a:avLst>
          </a:prstGeom>
          <a:solidFill>
            <a:srgbClr val="F8FAFC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723900" y="4676179"/>
            <a:ext cx="5010150" cy="30896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75"/>
              </a:lnSpc>
            </a:pPr>
            <a:r>
              <a:rPr sz="1500" b="1" i="0" u="none">
                <a:solidFill>
                  <a:srgbClr val="0F4C81"/>
                </a:solidFill>
                <a:latin typeface="Noto Sans TC"/>
              </a:rPr>
              <a:t>睡前停用：</a:t>
            </a:r>
            <a:r>
              <a:rPr sz="1500" b="0" i="0" u="none">
                <a:solidFill>
                  <a:srgbClr val="334155"/>
                </a:solidFill>
                <a:latin typeface="Noto Sans TC"/>
              </a:rPr>
              <a:t>睡前 1 小時遠離 3C 螢幕。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3400" y="2886670"/>
            <a:ext cx="539115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533400" y="3633787"/>
            <a:ext cx="539115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533400" y="4380904"/>
            <a:ext cx="539115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533400" y="5128021"/>
            <a:ext cx="539115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533400" y="419100"/>
            <a:ext cx="11658600" cy="485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0" i="0" u="none" dirty="0" err="1">
                <a:solidFill>
                  <a:srgbClr val="0F4C81"/>
                </a:solidFill>
                <a:latin typeface="Noto Sans TC ExtraBold"/>
              </a:rPr>
              <a:t>健康用眼「護眼</a:t>
            </a:r>
            <a:r>
              <a:rPr sz="2850" b="0" i="0" u="none" dirty="0">
                <a:solidFill>
                  <a:srgbClr val="0F4C81"/>
                </a:solidFill>
                <a:latin typeface="Noto Sans TC ExtraBold"/>
              </a:rPr>
              <a:t> 4 </a:t>
            </a:r>
            <a:r>
              <a:rPr sz="2850" b="0" i="0" u="none" dirty="0" err="1">
                <a:solidFill>
                  <a:srgbClr val="0F4C81"/>
                </a:solidFill>
                <a:latin typeface="Noto Sans TC ExtraBold"/>
              </a:rPr>
              <a:t>要訣</a:t>
            </a:r>
            <a:r>
              <a:rPr sz="2850" b="0" i="0" u="none" dirty="0">
                <a:solidFill>
                  <a:srgbClr val="0F4C81"/>
                </a:solidFill>
                <a:latin typeface="Noto Sans TC ExtraBold"/>
              </a:rPr>
              <a:t>」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33400" y="904875"/>
            <a:ext cx="76200" cy="323850"/>
          </a:xfrm>
          <a:prstGeom prst="roundRect">
            <a:avLst>
              <a:gd name="adj" fmla="val 5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9" name="圖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450" y="1919287"/>
            <a:ext cx="4953000" cy="3714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855714"/>
            <a:ext cx="3581400" cy="1841896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5300" y="2855714"/>
            <a:ext cx="3581400" cy="1841896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200" y="2855714"/>
            <a:ext cx="3581400" cy="1841896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5" y="3074789"/>
            <a:ext cx="495300" cy="495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4375" y="3703439"/>
            <a:ext cx="1000125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0F172A"/>
                </a:solidFill>
                <a:latin typeface="Noto Sans TC ExtraBold"/>
              </a:rPr>
              <a:t>不透漏個資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4375" y="4036814"/>
            <a:ext cx="3219450" cy="4417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39"/>
              </a:lnSpc>
            </a:pPr>
            <a:r>
              <a:rPr sz="1200" b="0" i="0" u="none">
                <a:solidFill>
                  <a:srgbClr val="475569"/>
                </a:solidFill>
                <a:latin typeface="Noto Sans TC"/>
              </a:rPr>
              <a:t>未經父母同意，不在線上填寫姓名、座號、電話或地址。</a:t>
            </a:r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6275" y="3074789"/>
            <a:ext cx="495300" cy="495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86275" y="3703439"/>
            <a:ext cx="1000125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0F172A"/>
                </a:solidFill>
                <a:latin typeface="Noto Sans TC ExtraBold"/>
              </a:rPr>
              <a:t>不亂點連結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86275" y="4036814"/>
            <a:ext cx="3200400" cy="2208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39"/>
              </a:lnSpc>
            </a:pPr>
            <a:r>
              <a:rPr sz="1200" b="0" i="0" u="none">
                <a:solidFill>
                  <a:srgbClr val="475569"/>
                </a:solidFill>
                <a:latin typeface="Noto Sans TC"/>
              </a:rPr>
              <a:t>拒絕不明廣告、陌生中獎訊息與不明下載連結。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8175" y="3074789"/>
            <a:ext cx="495300" cy="4953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258175" y="3703439"/>
            <a:ext cx="1000125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0F172A"/>
                </a:solidFill>
                <a:latin typeface="Noto Sans TC ExtraBold"/>
              </a:rPr>
              <a:t>不隱瞞異常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58175" y="4036814"/>
            <a:ext cx="3219450" cy="4417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39"/>
              </a:lnSpc>
            </a:pPr>
            <a:r>
              <a:rPr sz="1200" b="0" i="0" u="none">
                <a:solidFill>
                  <a:srgbClr val="475569"/>
                </a:solidFill>
                <a:latin typeface="Noto Sans TC"/>
              </a:rPr>
              <a:t>遇到奇怪或不舒服的網路內容，立即主動告訴師長。</a:t>
            </a:r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3025" y="3208139"/>
            <a:ext cx="177849" cy="228600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4925" y="3208139"/>
            <a:ext cx="177849" cy="228600"/>
          </a:xfrm>
          <a:prstGeom prst="rect">
            <a:avLst/>
          </a:prstGeom>
        </p:spPr>
      </p:pic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6825" y="3208139"/>
            <a:ext cx="177849" cy="2286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33400" y="419100"/>
            <a:ext cx="11658600" cy="485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0" i="0" u="none">
                <a:solidFill>
                  <a:srgbClr val="0F4C81"/>
                </a:solidFill>
                <a:latin typeface="Noto Sans TC ExtraBold"/>
              </a:rPr>
              <a:t>兒童網路安全「三不原則」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33400" y="904875"/>
            <a:ext cx="76200" cy="323850"/>
          </a:xfrm>
          <a:prstGeom prst="roundRect">
            <a:avLst>
              <a:gd name="adj" fmla="val 5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333500" y="2157412"/>
            <a:ext cx="9525000" cy="676275"/>
          </a:xfrm>
          <a:prstGeom prst="roundRect">
            <a:avLst>
              <a:gd name="adj" fmla="val 19718"/>
            </a:avLst>
          </a:prstGeom>
          <a:solidFill>
            <a:srgbClr val="F8FAFC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981200" y="2328862"/>
            <a:ext cx="8648700" cy="3333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362"/>
              </a:lnSpc>
            </a:pPr>
            <a:r>
              <a:rPr sz="1575" b="1" i="0" u="none">
                <a:solidFill>
                  <a:srgbClr val="0F4C81"/>
                </a:solidFill>
                <a:latin typeface="Noto Sans TC"/>
              </a:rPr>
              <a:t>共同探索：</a:t>
            </a:r>
            <a:r>
              <a:rPr sz="1575" b="0" i="0" u="none">
                <a:solidFill>
                  <a:srgbClr val="334155"/>
                </a:solidFill>
                <a:latin typeface="Noto Sans TC"/>
              </a:rPr>
              <a:t>以共讀互動代替單向禁止，挑選優質適齡教材。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333500" y="2967037"/>
            <a:ext cx="9525000" cy="676275"/>
          </a:xfrm>
          <a:prstGeom prst="roundRect">
            <a:avLst>
              <a:gd name="adj" fmla="val 19718"/>
            </a:avLst>
          </a:prstGeom>
          <a:solidFill>
            <a:srgbClr val="F8FAFC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981200" y="3138487"/>
            <a:ext cx="8648700" cy="3333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362"/>
              </a:lnSpc>
            </a:pPr>
            <a:r>
              <a:rPr sz="1575" b="1" i="0" u="none">
                <a:solidFill>
                  <a:srgbClr val="0F4C81"/>
                </a:solidFill>
                <a:latin typeface="Noto Sans TC"/>
              </a:rPr>
              <a:t>公共區域：</a:t>
            </a:r>
            <a:r>
              <a:rPr sz="1575" b="0" i="0" u="none">
                <a:solidFill>
                  <a:srgbClr val="334155"/>
                </a:solidFill>
                <a:latin typeface="Noto Sans TC"/>
              </a:rPr>
              <a:t>限定在客廳等公共空間使用，不帶入臥室。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333500" y="3776662"/>
            <a:ext cx="9525000" cy="676275"/>
          </a:xfrm>
          <a:prstGeom prst="roundRect">
            <a:avLst>
              <a:gd name="adj" fmla="val 19718"/>
            </a:avLst>
          </a:prstGeom>
          <a:solidFill>
            <a:srgbClr val="F8FAFC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1981200" y="3948112"/>
            <a:ext cx="8648700" cy="3333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362"/>
              </a:lnSpc>
            </a:pPr>
            <a:r>
              <a:rPr sz="1575" b="1" i="0" u="none">
                <a:solidFill>
                  <a:srgbClr val="0F4C81"/>
                </a:solidFill>
                <a:latin typeface="Noto Sans TC"/>
              </a:rPr>
              <a:t>以身作則：</a:t>
            </a:r>
            <a:r>
              <a:rPr sz="1575" b="0" i="0" u="none">
                <a:solidFill>
                  <a:srgbClr val="334155"/>
                </a:solidFill>
                <a:latin typeface="Noto Sans TC"/>
              </a:rPr>
              <a:t>用餐與睡前放下手機，增加高質量親子對話。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333500" y="4586287"/>
            <a:ext cx="9525000" cy="676275"/>
          </a:xfrm>
          <a:prstGeom prst="roundRect">
            <a:avLst>
              <a:gd name="adj" fmla="val 19718"/>
            </a:avLst>
          </a:prstGeom>
          <a:solidFill>
            <a:srgbClr val="F8FAFC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981200" y="4757737"/>
            <a:ext cx="8648700" cy="3333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362"/>
              </a:lnSpc>
            </a:pPr>
            <a:r>
              <a:rPr sz="1575" b="1" i="0" u="none">
                <a:solidFill>
                  <a:srgbClr val="0F4C81"/>
                </a:solidFill>
                <a:latin typeface="Noto Sans TC"/>
              </a:rPr>
              <a:t>安全把關：</a:t>
            </a:r>
            <a:r>
              <a:rPr sz="1575" b="0" i="0" u="none">
                <a:solidFill>
                  <a:srgbClr val="334155"/>
                </a:solidFill>
                <a:latin typeface="Noto Sans TC"/>
              </a:rPr>
              <a:t>開啟家長監護過濾，把關應用程式下載權限。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33500" y="2824162"/>
            <a:ext cx="952500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1333500" y="3633787"/>
            <a:ext cx="952500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1333500" y="4443412"/>
            <a:ext cx="952500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1333500" y="5253037"/>
            <a:ext cx="952500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5" y="2338387"/>
            <a:ext cx="82599" cy="285750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25" y="3148012"/>
            <a:ext cx="192732" cy="285750"/>
          </a:xfrm>
          <a:prstGeom prst="rect">
            <a:avLst/>
          </a:prstGeom>
        </p:spPr>
      </p:pic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1625" y="3957637"/>
            <a:ext cx="192732" cy="285750"/>
          </a:xfrm>
          <a:prstGeom prst="rect">
            <a:avLst/>
          </a:prstGeom>
        </p:spPr>
      </p:pic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1625" y="4767262"/>
            <a:ext cx="192732" cy="28575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33400" y="419100"/>
            <a:ext cx="11658600" cy="485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0" i="0" u="none">
                <a:solidFill>
                  <a:srgbClr val="0F4C81"/>
                </a:solidFill>
                <a:latin typeface="Noto Sans TC ExtraBold"/>
              </a:rPr>
              <a:t>數位陪伴 家長 4 大守則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33400" y="904875"/>
            <a:ext cx="76200" cy="323850"/>
          </a:xfrm>
          <a:prstGeom prst="roundRect">
            <a:avLst>
              <a:gd name="adj" fmla="val 5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7866" y="2231231"/>
            <a:ext cx="2036266" cy="4476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17400" y="2869406"/>
            <a:ext cx="5157050" cy="7429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4350" b="0" i="0" u="none">
                <a:solidFill>
                  <a:srgbClr val="0F4C81"/>
                </a:solidFill>
                <a:latin typeface="Noto Sans TC Black"/>
              </a:rPr>
              <a:t>彰化校園e指通 APP</a:t>
            </a:r>
          </a:p>
        </p:txBody>
      </p:sp>
      <p:sp>
        <p:nvSpPr>
          <p:cNvPr id="5" name="Rectangle 4"/>
          <p:cNvSpPr/>
          <p:nvPr/>
        </p:nvSpPr>
        <p:spPr>
          <a:xfrm>
            <a:off x="5667375" y="3955256"/>
            <a:ext cx="857250" cy="47625"/>
          </a:xfrm>
          <a:prstGeom prst="rect">
            <a:avLst/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3238500" y="4212431"/>
            <a:ext cx="5715000" cy="357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2812"/>
              </a:lnSpc>
            </a:pPr>
            <a:r>
              <a:rPr sz="1875" b="0" i="0" u="none">
                <a:solidFill>
                  <a:srgbClr val="475569"/>
                </a:solidFill>
                <a:latin typeface="Noto Sans TC Medium"/>
              </a:rPr>
              <a:t>掌握校園訊息・同步學習動態・打造零時差親師聯絡網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712839"/>
            <a:ext cx="2118270" cy="2127646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5020" y="2712839"/>
            <a:ext cx="2118419" cy="2127646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6790" y="2712839"/>
            <a:ext cx="2118270" cy="2127646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8410" y="2712839"/>
            <a:ext cx="2118419" cy="2127646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40180" y="2712839"/>
            <a:ext cx="2118270" cy="2127646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4375" y="2931914"/>
            <a:ext cx="503336" cy="209550"/>
          </a:xfrm>
          <a:prstGeom prst="rect">
            <a:avLst/>
          </a:prstGeom>
        </p:spPr>
      </p:pic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4375" y="3217664"/>
            <a:ext cx="495300" cy="495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4375" y="3846314"/>
            <a:ext cx="1000125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0F172A"/>
                </a:solidFill>
                <a:latin typeface="Noto Sans TC ExtraBold"/>
              </a:rPr>
              <a:t>出缺席紀錄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4375" y="4179689"/>
            <a:ext cx="1756320" cy="4417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39"/>
              </a:lnSpc>
            </a:pPr>
            <a:r>
              <a:rPr sz="1200" b="0" i="0" u="none">
                <a:solidFill>
                  <a:srgbClr val="475569"/>
                </a:solidFill>
                <a:latin typeface="Noto Sans TC"/>
              </a:rPr>
              <a:t>到離校刷卡推播，掌握在校出勤紀錄。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65995" y="2931914"/>
            <a:ext cx="503336" cy="209550"/>
          </a:xfrm>
          <a:prstGeom prst="rect">
            <a:avLst/>
          </a:prstGeom>
        </p:spPr>
      </p:pic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65995" y="3217664"/>
            <a:ext cx="495300" cy="4953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965995" y="3846314"/>
            <a:ext cx="800100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0F172A"/>
                </a:solidFill>
                <a:latin typeface="Noto Sans TC ExtraBold"/>
              </a:rPr>
              <a:t>成績查詢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65995" y="4179689"/>
            <a:ext cx="1756469" cy="4417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39"/>
              </a:lnSpc>
            </a:pPr>
            <a:r>
              <a:rPr sz="1200" b="0" i="0" u="none">
                <a:solidFill>
                  <a:srgbClr val="475569"/>
                </a:solidFill>
                <a:latin typeface="Noto Sans TC"/>
              </a:rPr>
              <a:t>定期評量與多元學習表現，手機即時查閱。</a:t>
            </a:r>
          </a:p>
        </p:txBody>
      </p:sp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17765" y="2931914"/>
            <a:ext cx="503336" cy="209550"/>
          </a:xfrm>
          <a:prstGeom prst="rect">
            <a:avLst/>
          </a:prstGeom>
        </p:spPr>
      </p:pic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17765" y="3217664"/>
            <a:ext cx="495300" cy="4953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217765" y="3846314"/>
            <a:ext cx="1000125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0F172A"/>
                </a:solidFill>
                <a:latin typeface="Noto Sans TC ExtraBold"/>
              </a:rPr>
              <a:t>我的圖書館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17765" y="4179689"/>
            <a:ext cx="1756320" cy="4417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39"/>
              </a:lnSpc>
            </a:pPr>
            <a:r>
              <a:rPr sz="1200" b="0" i="0" u="none">
                <a:solidFill>
                  <a:srgbClr val="475569"/>
                </a:solidFill>
                <a:latin typeface="Noto Sans TC"/>
              </a:rPr>
              <a:t>借閱歷史與到期提醒，掌握孩子閱讀足跡。</a:t>
            </a:r>
          </a:p>
        </p:txBody>
      </p:sp>
      <p:pic>
        <p:nvPicPr>
          <p:cNvPr id="20" name="Picture 19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69385" y="2931914"/>
            <a:ext cx="503336" cy="209550"/>
          </a:xfrm>
          <a:prstGeom prst="rect">
            <a:avLst/>
          </a:prstGeom>
        </p:spPr>
      </p:pic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69385" y="3217664"/>
            <a:ext cx="495300" cy="4953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469385" y="3846314"/>
            <a:ext cx="800100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0F172A"/>
                </a:solidFill>
                <a:latin typeface="Noto Sans TC ExtraBold"/>
              </a:rPr>
              <a:t>線上請假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469385" y="4179689"/>
            <a:ext cx="1756469" cy="4417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39"/>
              </a:lnSpc>
            </a:pPr>
            <a:r>
              <a:rPr sz="1200" b="0" i="0" u="none">
                <a:solidFill>
                  <a:srgbClr val="475569"/>
                </a:solidFill>
                <a:latin typeface="Noto Sans TC"/>
              </a:rPr>
              <a:t>突發狀況手機快速通報，即時通知導師。</a:t>
            </a:r>
          </a:p>
        </p:txBody>
      </p:sp>
      <p:pic>
        <p:nvPicPr>
          <p:cNvPr id="24" name="Picture 23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721155" y="2931914"/>
            <a:ext cx="503336" cy="209550"/>
          </a:xfrm>
          <a:prstGeom prst="rect">
            <a:avLst/>
          </a:prstGeom>
        </p:spPr>
      </p:pic>
      <p:pic>
        <p:nvPicPr>
          <p:cNvPr id="25" name="Picture 24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21155" y="3217664"/>
            <a:ext cx="495300" cy="49530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9721155" y="3846314"/>
            <a:ext cx="1000125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0F172A"/>
                </a:solidFill>
                <a:latin typeface="Noto Sans TC ExtraBold"/>
              </a:rPr>
              <a:t>電子聯絡簿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721155" y="4179689"/>
            <a:ext cx="1756320" cy="4417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39"/>
              </a:lnSpc>
            </a:pPr>
            <a:r>
              <a:rPr sz="1200" b="0" i="0" u="none">
                <a:solidFill>
                  <a:srgbClr val="475569"/>
                </a:solidFill>
                <a:latin typeface="Noto Sans TC"/>
              </a:rPr>
              <a:t>每日作業與攜帶物品同步，出門不遺漏。</a:t>
            </a:r>
          </a:p>
        </p:txBody>
      </p:sp>
      <p:pic>
        <p:nvPicPr>
          <p:cNvPr id="28" name="Picture 27" descr="image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73025" y="3351014"/>
            <a:ext cx="177849" cy="228600"/>
          </a:xfrm>
          <a:prstGeom prst="rect">
            <a:avLst/>
          </a:prstGeom>
        </p:spPr>
      </p:pic>
      <p:pic>
        <p:nvPicPr>
          <p:cNvPr id="29" name="Picture 28" descr="image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124646" y="3351014"/>
            <a:ext cx="177849" cy="228600"/>
          </a:xfrm>
          <a:prstGeom prst="rect">
            <a:avLst/>
          </a:prstGeom>
        </p:spPr>
      </p:pic>
      <p:pic>
        <p:nvPicPr>
          <p:cNvPr id="30" name="Picture 29" descr="imag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76416" y="3351014"/>
            <a:ext cx="177849" cy="228600"/>
          </a:xfrm>
          <a:prstGeom prst="rect">
            <a:avLst/>
          </a:prstGeom>
        </p:spPr>
      </p:pic>
      <p:pic>
        <p:nvPicPr>
          <p:cNvPr id="31" name="Picture 30" descr="image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28036" y="3351014"/>
            <a:ext cx="177849" cy="228600"/>
          </a:xfrm>
          <a:prstGeom prst="rect">
            <a:avLst/>
          </a:prstGeom>
        </p:spPr>
      </p:pic>
      <p:pic>
        <p:nvPicPr>
          <p:cNvPr id="32" name="Picture 31" descr="image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879806" y="3351014"/>
            <a:ext cx="177849" cy="22860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533400" y="419100"/>
            <a:ext cx="11658600" cy="485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0" i="0" u="none">
                <a:solidFill>
                  <a:srgbClr val="0F4C81"/>
                </a:solidFill>
                <a:latin typeface="Noto Sans TC ExtraBold"/>
              </a:rPr>
              <a:t>彰化校園e指通 5 大核心功能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33400" y="904875"/>
            <a:ext cx="76200" cy="323850"/>
          </a:xfrm>
          <a:prstGeom prst="roundRect">
            <a:avLst>
              <a:gd name="adj" fmla="val 5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110" y="2333625"/>
            <a:ext cx="4258865" cy="828675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110" y="3295650"/>
            <a:ext cx="4258865" cy="828675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110" y="4257675"/>
            <a:ext cx="4258865" cy="8286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3400" y="476250"/>
            <a:ext cx="5615701" cy="485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0" i="0" u="none">
                <a:solidFill>
                  <a:srgbClr val="0F4C81"/>
                </a:solidFill>
                <a:latin typeface="Noto Sans TC ExtraBold"/>
              </a:rPr>
              <a:t>APP 首次綁定 3 步驟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33400" y="962025"/>
            <a:ext cx="76200" cy="323850"/>
          </a:xfrm>
          <a:prstGeom prst="roundRect">
            <a:avLst>
              <a:gd name="adj" fmla="val 5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297185" y="2466975"/>
            <a:ext cx="4061757" cy="2667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75" b="0" i="0" u="none">
                <a:solidFill>
                  <a:srgbClr val="0F4C81"/>
                </a:solidFill>
                <a:latin typeface="Noto Sans TC ExtraBold"/>
              </a:rPr>
              <a:t>步驟 1｜免費下載安裝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97185" y="2771775"/>
            <a:ext cx="3868340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sz="1350" b="0" i="0" u="none">
                <a:solidFill>
                  <a:srgbClr val="475569"/>
                </a:solidFill>
                <a:latin typeface="Noto Sans TC"/>
              </a:rPr>
              <a:t>App Store / Google Play 搜尋「彰化校園e指通」。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97185" y="3429000"/>
            <a:ext cx="4061757" cy="2667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75" b="0" i="0" u="none">
                <a:solidFill>
                  <a:srgbClr val="0F4C81"/>
                </a:solidFill>
                <a:latin typeface="Noto Sans TC ExtraBold"/>
              </a:rPr>
              <a:t>步驟 2｜填寫學生資料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97185" y="3733800"/>
            <a:ext cx="3868340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sz="1350" b="0" i="0" u="none">
                <a:solidFill>
                  <a:srgbClr val="475569"/>
                </a:solidFill>
                <a:latin typeface="Noto Sans TC"/>
              </a:rPr>
              <a:t>選擇學校、班級座號，並輸入家長手機號碼。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97185" y="4391025"/>
            <a:ext cx="4061757" cy="2667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75" b="0" i="0" u="none">
                <a:solidFill>
                  <a:srgbClr val="0F4C81"/>
                </a:solidFill>
                <a:latin typeface="Noto Sans TC ExtraBold"/>
              </a:rPr>
              <a:t>步驟 3｜簡訊驗證綁定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97185" y="4695825"/>
            <a:ext cx="3868340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sz="1350" b="0" i="0" u="none">
                <a:solidFill>
                  <a:srgbClr val="475569"/>
                </a:solidFill>
                <a:latin typeface="Noto Sans TC"/>
              </a:rPr>
              <a:t>輸入簡訊驗證碼即完成；多位子女可直接新增。</a:t>
            </a:r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926" y="6594"/>
            <a:ext cx="489585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33400" y="2316360"/>
          <a:ext cx="11106148" cy="29206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3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1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314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4120">
                <a:tc>
                  <a:txBody>
                    <a:bodyPr/>
                    <a:lstStyle/>
                    <a:p>
                      <a:pPr algn="l"/>
                      <a:r>
                        <a:rPr sz="1575" b="0" i="0" u="none">
                          <a:solidFill>
                            <a:srgbClr val="0F4C81"/>
                          </a:solidFill>
                          <a:latin typeface="Noto Sans TC ExtraBold"/>
                        </a:rPr>
                        <a:t>服務項目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575" b="0" i="0" u="none">
                          <a:solidFill>
                            <a:srgbClr val="0F4C81"/>
                          </a:solidFill>
                          <a:latin typeface="Noto Sans TC ExtraBold"/>
                        </a:rPr>
                        <a:t>彰化校園e指通 APP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575" b="0" i="0" u="none">
                          <a:solidFill>
                            <a:srgbClr val="0F4C81"/>
                          </a:solidFill>
                          <a:latin typeface="Noto Sans TC ExtraBold"/>
                        </a:rPr>
                        <a:t>傳統紙本 / 電話方式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1F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120">
                <a:tc>
                  <a:txBody>
                    <a:bodyPr/>
                    <a:lstStyle/>
                    <a:p>
                      <a:pPr algn="l"/>
                      <a:r>
                        <a:rPr sz="1425" b="1" i="0" u="none">
                          <a:solidFill>
                            <a:srgbClr val="334155"/>
                          </a:solidFill>
                          <a:latin typeface="Noto Sans TC"/>
                        </a:rPr>
                        <a:t>出缺席與請假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0" i="0" u="none">
                          <a:solidFill>
                            <a:srgbClr val="334155"/>
                          </a:solidFill>
                          <a:latin typeface="Noto Sans TC"/>
                        </a:rPr>
                        <a:t>刷卡即時推播、手機一鍵完成請假通報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0" i="0" u="none">
                          <a:solidFill>
                            <a:srgbClr val="334155"/>
                          </a:solidFill>
                          <a:latin typeface="Noto Sans TC"/>
                        </a:rPr>
                        <a:t>晨間電話易忙線、需後補紙本假單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120">
                <a:tc>
                  <a:txBody>
                    <a:bodyPr/>
                    <a:lstStyle/>
                    <a:p>
                      <a:pPr algn="l"/>
                      <a:r>
                        <a:rPr sz="1425" b="1" i="0" u="none">
                          <a:solidFill>
                            <a:srgbClr val="334155"/>
                          </a:solidFill>
                          <a:latin typeface="Noto Sans TC"/>
                        </a:rPr>
                        <a:t>電子聯絡簿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0" i="0" u="none">
                          <a:solidFill>
                            <a:srgbClr val="334155"/>
                          </a:solidFill>
                          <a:latin typeface="Noto Sans TC"/>
                        </a:rPr>
                        <a:t>雲端同步作業與攜帶物品，手機隨時查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0" i="0" u="none">
                          <a:solidFill>
                            <a:srgbClr val="334155"/>
                          </a:solidFill>
                          <a:latin typeface="Noto Sans TC"/>
                        </a:rPr>
                        <a:t>紙本易漏抄、遺失或水壺打翻弄濕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4120">
                <a:tc>
                  <a:txBody>
                    <a:bodyPr/>
                    <a:lstStyle/>
                    <a:p>
                      <a:pPr algn="l"/>
                      <a:r>
                        <a:rPr sz="1425" b="1" i="0" u="none">
                          <a:solidFill>
                            <a:srgbClr val="334155"/>
                          </a:solidFill>
                          <a:latin typeface="Noto Sans TC"/>
                        </a:rPr>
                        <a:t>成績與圖書查詢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0" i="0" u="none">
                          <a:solidFill>
                            <a:srgbClr val="334155"/>
                          </a:solidFill>
                          <a:latin typeface="Noto Sans TC"/>
                        </a:rPr>
                        <a:t>評量表現、在校借閱書單紀錄完整掌握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0" i="0" u="none">
                          <a:solidFill>
                            <a:srgbClr val="334155"/>
                          </a:solidFill>
                          <a:latin typeface="Noto Sans TC"/>
                        </a:rPr>
                        <a:t>需等待紙本成績單與借書通知條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4123">
                <a:tc>
                  <a:txBody>
                    <a:bodyPr/>
                    <a:lstStyle/>
                    <a:p>
                      <a:pPr algn="l"/>
                      <a:r>
                        <a:rPr sz="1425" b="1" i="0" u="none">
                          <a:solidFill>
                            <a:srgbClr val="334155"/>
                          </a:solidFill>
                          <a:latin typeface="Noto Sans TC"/>
                        </a:rPr>
                        <a:t>學校重要公告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0" i="0" u="none">
                          <a:solidFill>
                            <a:srgbClr val="334155"/>
                          </a:solidFill>
                          <a:latin typeface="Noto Sans TC"/>
                        </a:rPr>
                        <a:t>即時重要推播，全家人隨時同步掌握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0" i="0" u="none">
                          <a:solidFill>
                            <a:srgbClr val="334155"/>
                          </a:solidFill>
                          <a:latin typeface="Noto Sans TC"/>
                        </a:rPr>
                        <a:t>紙本常夾在書包底層延誤簽回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542925" y="2920603"/>
            <a:ext cx="2443311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986236" y="2920603"/>
            <a:ext cx="433134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7317581" y="2920603"/>
            <a:ext cx="4331493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542925" y="3497312"/>
            <a:ext cx="2443311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2986236" y="3497312"/>
            <a:ext cx="433134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7317581" y="3497312"/>
            <a:ext cx="4331493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542925" y="4074021"/>
            <a:ext cx="2443311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2986236" y="4074021"/>
            <a:ext cx="433134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7317581" y="4074021"/>
            <a:ext cx="4331493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542925" y="4650730"/>
            <a:ext cx="2443311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2986236" y="4650730"/>
            <a:ext cx="433134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7317581" y="4650730"/>
            <a:ext cx="4331493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533400" y="419100"/>
            <a:ext cx="11658600" cy="485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0" i="0" u="none">
                <a:solidFill>
                  <a:srgbClr val="0F4C81"/>
                </a:solidFill>
                <a:latin typeface="Noto Sans TC ExtraBold"/>
              </a:rPr>
              <a:t>親師溝通新體驗 數位與傳統對比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33400" y="904875"/>
            <a:ext cx="76200" cy="323850"/>
          </a:xfrm>
          <a:prstGeom prst="roundRect">
            <a:avLst>
              <a:gd name="adj" fmla="val 5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389</Words>
  <Application>Microsoft Office PowerPoint</Application>
  <PresentationFormat>寬螢幕</PresentationFormat>
  <Paragraphs>102</Paragraphs>
  <Slides>15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24" baseType="lpstr">
      <vt:lpstr>Noto Sans TC</vt:lpstr>
      <vt:lpstr>Noto Sans TC Black</vt:lpstr>
      <vt:lpstr>Noto Sans TC ExtraBold</vt:lpstr>
      <vt:lpstr>Noto Sans TC Medium</vt:lpstr>
      <vt:lpstr>Noto Sans TC SemiBold</vt:lpstr>
      <vt:lpstr>Plus Jakarta Sans ExtraBold</vt:lpstr>
      <vt:lpstr>Arial</vt:lpstr>
      <vt:lpstr>Calibri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subject/>
  <dc:creator/>
  <cp:keywords/>
  <dc:description>generated using python-pptx</dc:description>
  <cp:lastModifiedBy>tsai</cp:lastModifiedBy>
  <cp:revision>6</cp:revision>
  <dcterms:created xsi:type="dcterms:W3CDTF">2013-01-27T09:14:16Z</dcterms:created>
  <dcterms:modified xsi:type="dcterms:W3CDTF">2026-08-30T13:55:23Z</dcterms:modified>
  <cp:category/>
</cp:coreProperties>
</file>